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6" r:id="rId5"/>
    <p:sldId id="260" r:id="rId6"/>
    <p:sldId id="261" r:id="rId7"/>
    <p:sldId id="265" r:id="rId8"/>
    <p:sldId id="272" r:id="rId9"/>
    <p:sldId id="270" r:id="rId10"/>
    <p:sldId id="271" r:id="rId11"/>
    <p:sldId id="269" r:id="rId12"/>
    <p:sldId id="276" r:id="rId13"/>
    <p:sldId id="275" r:id="rId14"/>
    <p:sldId id="274" r:id="rId15"/>
    <p:sldId id="273" r:id="rId16"/>
    <p:sldId id="277" r:id="rId17"/>
    <p:sldId id="268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D0"/>
    <a:srgbClr val="064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2143116"/>
            <a:ext cx="8640960" cy="18722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山东省社会科学项目申报评审系统</a:t>
            </a:r>
            <a:r>
              <a:rPr lang="en-US" altLang="zh-CN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学者操作说明</a:t>
            </a:r>
            <a:endParaRPr lang="zh-CN" altLang="en-US" sz="3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535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86411"/>
            <a:ext cx="4176464" cy="525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80"/>
          <p:cNvSpPr>
            <a:spLocks noChangeArrowheads="1"/>
          </p:cNvSpPr>
          <p:nvPr/>
        </p:nvSpPr>
        <p:spPr bwMode="auto">
          <a:xfrm>
            <a:off x="467544" y="411163"/>
            <a:ext cx="6141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一 新增</a:t>
            </a:r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申报（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推荐人意见）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1157843"/>
            <a:ext cx="2592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新增申报：申请表第</a:t>
            </a:r>
            <a:r>
              <a:rPr lang="zh-CN" altLang="en-US" sz="1600" dirty="0"/>
              <a:t>六</a:t>
            </a:r>
            <a:r>
              <a:rPr lang="zh-CN" altLang="en-US" sz="1600" dirty="0" smtClean="0"/>
              <a:t>步推荐人</a:t>
            </a:r>
            <a:r>
              <a:rPr lang="zh-CN" altLang="en-US" sz="1600" dirty="0"/>
              <a:t>意见，不具有高级专业技术职务者申请项目，须由两名具有正高级专业技术职务的同行专家</a:t>
            </a:r>
            <a:r>
              <a:rPr lang="zh-CN" altLang="en-US" sz="1600" dirty="0" smtClean="0"/>
              <a:t>推荐，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填写推荐人资料及意见。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所有六步填写完毕后，点击保存并提交审核完成申请表上报</a:t>
            </a:r>
            <a:endParaRPr lang="en-US" altLang="zh-CN" sz="1600" dirty="0" smtClean="0"/>
          </a:p>
        </p:txBody>
      </p:sp>
    </p:spTree>
    <p:extLst>
      <p:ext uri="{BB962C8B-B14F-4D97-AF65-F5344CB8AC3E}">
        <p14:creationId xmlns:p14="http://schemas.microsoft.com/office/powerpoint/2010/main" val="3501309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336704" cy="20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80"/>
          <p:cNvSpPr>
            <a:spLocks noChangeArrowheads="1"/>
          </p:cNvSpPr>
          <p:nvPr/>
        </p:nvSpPr>
        <p:spPr bwMode="auto">
          <a:xfrm>
            <a:off x="467544" y="411163"/>
            <a:ext cx="4346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一 申请项目列表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052736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申请项目列表中可以查看已经申报过的项目的状态及其他后续操作。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通过项目状态可以看到项目是否已经立项，如已立项、未立项。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通过操作状态可以看到目前项目所处于的项目操作状态，如单位立项审核等。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通过点击操作中的按钮可以完成中期检查申请、变更申请、结项申请等操作。</a:t>
            </a:r>
            <a:endParaRPr lang="en-US" altLang="zh-CN" sz="16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34003"/>
            <a:ext cx="7455632" cy="166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393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0"/>
          <p:cNvSpPr>
            <a:spLocks noChangeArrowheads="1"/>
          </p:cNvSpPr>
          <p:nvPr/>
        </p:nvSpPr>
        <p:spPr bwMode="auto">
          <a:xfrm>
            <a:off x="467544" y="411163"/>
            <a:ext cx="65004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一 申请项目列表（查看项目）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12474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点击申请项目列表中的查看按钮，可以查看已申请项目的详细信息以及下载</a:t>
            </a:r>
            <a:r>
              <a:rPr lang="en-US" altLang="zh-CN" sz="1600" dirty="0" smtClean="0"/>
              <a:t>PDF</a:t>
            </a:r>
            <a:r>
              <a:rPr lang="zh-CN" altLang="en-US" sz="1600" dirty="0" smtClean="0"/>
              <a:t>版功能。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红框范围内的功能为快捷导航，可以快速定位到填写分项。</a:t>
            </a:r>
            <a:endParaRPr lang="en-US" altLang="zh-CN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40" y="2441448"/>
            <a:ext cx="8096847" cy="415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032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0"/>
          <p:cNvSpPr>
            <a:spLocks noChangeArrowheads="1"/>
          </p:cNvSpPr>
          <p:nvPr/>
        </p:nvSpPr>
        <p:spPr bwMode="auto">
          <a:xfrm>
            <a:off x="467544" y="411163"/>
            <a:ext cx="65004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一 申请项目列表（中期检查）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1124744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点击申请项目列表中的中期检查按钮，可以进行中期检查表填报申请。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文本编辑器里面可以插入图片、视频，可对文字进行多样式处理。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阶段性成功可以添加多个。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完成填写后点击保存或者保存并提交审核，完成中期检查。</a:t>
            </a:r>
            <a:endParaRPr lang="en-US" altLang="zh-CN" sz="16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60376"/>
            <a:ext cx="4032448" cy="560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067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0"/>
          <p:cNvSpPr>
            <a:spLocks noChangeArrowheads="1"/>
          </p:cNvSpPr>
          <p:nvPr/>
        </p:nvSpPr>
        <p:spPr bwMode="auto">
          <a:xfrm>
            <a:off x="467544" y="411163"/>
            <a:ext cx="65004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一 申请项目列表（变更申请）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1340768"/>
            <a:ext cx="3312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点击申请项目列表中的变更申请按钮，可以进行变更申请表的填报。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根据需求填写变更内容，如延期时间、变更项目等。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变更事由中的文本编辑器里面可以插入图片、视频，可对文字进行多样式处理。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完成填写后点击提交审核，完成变更申请。</a:t>
            </a:r>
            <a:endParaRPr lang="en-US" altLang="zh-CN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3740467" cy="540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4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0"/>
          <p:cNvSpPr>
            <a:spLocks noChangeArrowheads="1"/>
          </p:cNvSpPr>
          <p:nvPr/>
        </p:nvSpPr>
        <p:spPr bwMode="auto">
          <a:xfrm>
            <a:off x="467544" y="411163"/>
            <a:ext cx="65004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一 申请项目列表（结项申请）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1418000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点击申请项目列表中的结项申请按钮，可以进行结项申请表的填报。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填写项目总结报告、资金经费决算表。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完成填写后点击保存或者保存并提交审核，</a:t>
            </a:r>
            <a:r>
              <a:rPr lang="zh-CN" altLang="en-US" sz="1600" dirty="0" smtClean="0"/>
              <a:t>完成结项申请。</a:t>
            </a:r>
            <a:endParaRPr lang="en-US" altLang="zh-CN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29724"/>
            <a:ext cx="2448272" cy="568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1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09" y="2708920"/>
            <a:ext cx="676275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80"/>
          <p:cNvSpPr>
            <a:spLocks noChangeArrowheads="1"/>
          </p:cNvSpPr>
          <p:nvPr/>
        </p:nvSpPr>
        <p:spPr bwMode="auto">
          <a:xfrm>
            <a:off x="467544" y="411163"/>
            <a:ext cx="36279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一 个人资料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26876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个人</a:t>
            </a:r>
            <a:r>
              <a:rPr lang="zh-CN" altLang="en-US" sz="1600" dirty="0" smtClean="0"/>
              <a:t>资料中可以修改部分注册时资料，如联系方式、</a:t>
            </a:r>
            <a:r>
              <a:rPr lang="en-US" altLang="zh-CN" sz="1600" dirty="0" smtClean="0"/>
              <a:t>Email</a:t>
            </a:r>
            <a:r>
              <a:rPr lang="zh-CN" altLang="en-US" sz="1600" dirty="0" smtClean="0"/>
              <a:t>、通讯地址等。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修改密码是修改学者个人帐号登录密码。</a:t>
            </a:r>
            <a:endParaRPr lang="en-US" altLang="zh-CN" sz="1600" dirty="0" smtClean="0"/>
          </a:p>
        </p:txBody>
      </p:sp>
    </p:spTree>
    <p:extLst>
      <p:ext uri="{BB962C8B-B14F-4D97-AF65-F5344CB8AC3E}">
        <p14:creationId xmlns:p14="http://schemas.microsoft.com/office/powerpoint/2010/main" val="2546510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213992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</a:rPr>
              <a:t>谢谢</a:t>
            </a:r>
          </a:p>
        </p:txBody>
      </p:sp>
    </p:spTree>
    <p:extLst>
      <p:ext uri="{BB962C8B-B14F-4D97-AF65-F5344CB8AC3E}">
        <p14:creationId xmlns:p14="http://schemas.microsoft.com/office/powerpoint/2010/main" val="40611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0"/>
          <p:cNvSpPr>
            <a:spLocks noChangeArrowheads="1"/>
          </p:cNvSpPr>
          <p:nvPr/>
        </p:nvSpPr>
        <p:spPr bwMode="auto">
          <a:xfrm>
            <a:off x="467544" y="411163"/>
            <a:ext cx="39869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一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入口及登录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151519" y="1531842"/>
            <a:ext cx="756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申报系统三</a:t>
            </a:r>
            <a:r>
              <a:rPr lang="zh-CN" altLang="en-US" sz="1600" dirty="0" smtClean="0"/>
              <a:t>种用户</a:t>
            </a:r>
            <a:r>
              <a:rPr lang="zh-CN" altLang="en-US" sz="1600" b="1" dirty="0" smtClean="0"/>
              <a:t>学者</a:t>
            </a:r>
            <a:r>
              <a:rPr lang="zh-CN" altLang="en-US" sz="1600" dirty="0" smtClean="0"/>
              <a:t>、</a:t>
            </a:r>
            <a:r>
              <a:rPr lang="zh-CN" altLang="en-US" sz="1600" dirty="0"/>
              <a:t>单位、</a:t>
            </a:r>
            <a:r>
              <a:rPr lang="zh-CN" altLang="en-US" sz="1600" dirty="0" smtClean="0"/>
              <a:t>专家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学者登录</a:t>
            </a:r>
            <a:r>
              <a:rPr lang="zh-CN" altLang="en-US" sz="1600" dirty="0"/>
              <a:t>使用</a:t>
            </a:r>
            <a:r>
              <a:rPr lang="zh-CN" altLang="en-US" sz="1600" dirty="0" smtClean="0"/>
              <a:t>的帐号需要在线注册，单位审核后即可登录使用。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忘记密码的学者可以联系所在单位管理员进行密码重置。</a:t>
            </a:r>
            <a:endParaRPr lang="zh-CN" altLang="en-US" sz="1600" dirty="0"/>
          </a:p>
          <a:p>
            <a:endParaRPr lang="zh-CN" alt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73" y="2633350"/>
            <a:ext cx="7020272" cy="42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2973" y="976953"/>
            <a:ext cx="756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官网网址：</a:t>
            </a:r>
            <a:r>
              <a:rPr lang="en-US" altLang="zh-CN" sz="1600" dirty="0"/>
              <a:t>https://sdsk.sdxc.gov.cn/project/Login.aspx?type=1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959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0"/>
          <p:cNvSpPr>
            <a:spLocks noChangeArrowheads="1"/>
          </p:cNvSpPr>
          <p:nvPr/>
        </p:nvSpPr>
        <p:spPr bwMode="auto">
          <a:xfrm>
            <a:off x="467544" y="411163"/>
            <a:ext cx="36279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一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学者注册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187624" y="105273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学者注册填写账户信息及基本信息，所有项都为必填项，请真实填写，需要注意的是选择的所属单位即为后期帐号及项目的审核单位。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注册完成后，会提示等待单位审核，学者可以自行联系本单位的管理员。</a:t>
            </a:r>
            <a:endParaRPr lang="zh-CN" altLang="en-U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2420888"/>
            <a:ext cx="6480719" cy="423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68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0"/>
          <p:cNvSpPr>
            <a:spLocks noChangeArrowheads="1"/>
          </p:cNvSpPr>
          <p:nvPr/>
        </p:nvSpPr>
        <p:spPr bwMode="auto">
          <a:xfrm>
            <a:off x="467544" y="411163"/>
            <a:ext cx="5782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一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学者后台（新增申报）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71600" y="1157843"/>
            <a:ext cx="7128792" cy="152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学者成功登录后，进入学者管理平台，主要功能有申请项目列表、新增申报、个人资料、退出登录等功能。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新增申报：填报申请表之前需要同意申请者承诺书，点击同意按钮即视为对承诺书的各项内容没有异议，同意并签署约定。</a:t>
            </a:r>
            <a:endParaRPr lang="zh-CN" alt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6" y="3068960"/>
            <a:ext cx="8324352" cy="286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4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80"/>
          <p:cNvSpPr>
            <a:spLocks noChangeArrowheads="1"/>
          </p:cNvSpPr>
          <p:nvPr/>
        </p:nvSpPr>
        <p:spPr bwMode="auto">
          <a:xfrm>
            <a:off x="467544" y="411163"/>
            <a:ext cx="6141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一 新增</a:t>
            </a:r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申报（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基础数据表）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1157843"/>
            <a:ext cx="25922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新增申报：申请表第一步基础数据表，分项目类别、学科类别、项目名称、主题词等内容，除主要参加者外所有项目都为必填项。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项目负责人、性别、工作单位不可修改均和注册时填写的帐号信息保持一致。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点击保存，保存当前页面信息。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点击保存进入下一步，保存当前页面信息并进入下一个表格填写。</a:t>
            </a:r>
            <a:endParaRPr lang="en-US" altLang="zh-CN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13" y="1052735"/>
            <a:ext cx="4446751" cy="563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5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80"/>
          <p:cNvSpPr>
            <a:spLocks noChangeArrowheads="1"/>
          </p:cNvSpPr>
          <p:nvPr/>
        </p:nvSpPr>
        <p:spPr bwMode="auto">
          <a:xfrm>
            <a:off x="467544" y="411163"/>
            <a:ext cx="5888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一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新增</a:t>
            </a:r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申报（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课题论证）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1157843"/>
            <a:ext cx="25922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新增申报：申请表第二步课题论证，根据说明提示文字进行填写。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文字编辑器中可以对文字进行排版操作，加粗、下划线、字号、字体等文字操作。也可以上传图片、引用视频。</a:t>
            </a:r>
            <a:endParaRPr lang="en-US" altLang="zh-CN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11584"/>
            <a:ext cx="3344011" cy="570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13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0"/>
          <p:cNvSpPr>
            <a:spLocks noChangeArrowheads="1"/>
          </p:cNvSpPr>
          <p:nvPr/>
        </p:nvSpPr>
        <p:spPr bwMode="auto">
          <a:xfrm>
            <a:off x="467544" y="411163"/>
            <a:ext cx="86549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一 新增</a:t>
            </a:r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申报（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完成项目研究的基础和保证）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1145254"/>
            <a:ext cx="25922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新增申报：申请表第三步，完成项目研究的基础和保证，根据说明提示文字进行填写。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文字编辑器中可以对文字进行排版操作，加粗、下划线、字号、字体等文字操作。也可以上传图片、引用视频。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注意申请书和活页的</a:t>
            </a:r>
            <a:r>
              <a:rPr lang="zh-CN" altLang="en-US" sz="1600" dirty="0"/>
              <a:t>区别，活页文字表述中不得直接或间接透露个人信息或相关背景资料，否则取消参评</a:t>
            </a:r>
            <a:r>
              <a:rPr lang="zh-CN" altLang="en-US" sz="1600" dirty="0" smtClean="0"/>
              <a:t>资格</a:t>
            </a:r>
            <a:r>
              <a:rPr lang="zh-CN" altLang="en-US" sz="1600" dirty="0"/>
              <a:t>。</a:t>
            </a:r>
            <a:endParaRPr lang="en-US" altLang="zh-CN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8" y="1157843"/>
            <a:ext cx="2887094" cy="466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276661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7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0"/>
          <p:cNvSpPr>
            <a:spLocks noChangeArrowheads="1"/>
          </p:cNvSpPr>
          <p:nvPr/>
        </p:nvSpPr>
        <p:spPr bwMode="auto">
          <a:xfrm>
            <a:off x="467544" y="411163"/>
            <a:ext cx="5782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一 新增</a:t>
            </a:r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申报（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经费概算）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1157843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新增申报：申请表第</a:t>
            </a:r>
            <a:r>
              <a:rPr lang="zh-CN" altLang="en-US" sz="1600" dirty="0"/>
              <a:t>四</a:t>
            </a:r>
            <a:r>
              <a:rPr lang="zh-CN" altLang="en-US" sz="1600" dirty="0" smtClean="0"/>
              <a:t>步经费概算，根据经费项目进行分项填写。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合计金额系统自动计算，年度经费预算根据年份及金额填写。</a:t>
            </a:r>
            <a:endParaRPr lang="en-US" altLang="zh-CN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57859"/>
            <a:ext cx="4718610" cy="53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309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0"/>
          <p:cNvSpPr>
            <a:spLocks noChangeArrowheads="1"/>
          </p:cNvSpPr>
          <p:nvPr/>
        </p:nvSpPr>
        <p:spPr bwMode="auto">
          <a:xfrm>
            <a:off x="467544" y="411163"/>
            <a:ext cx="65004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一 新增</a:t>
            </a:r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申报（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预期研究成果）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1157843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新增申报：申请表第五步预期研究成果，填写主要阶段性成果、最终研究成果。</a:t>
            </a:r>
            <a:endParaRPr lang="en-US" altLang="zh-CN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1003"/>
            <a:ext cx="4491629" cy="296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309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929</Words>
  <Application>Microsoft Office PowerPoint</Application>
  <PresentationFormat>全屏显示(4:3)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山东省社会科学项目申报评审系统 学者操作说明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165</cp:revision>
  <dcterms:created xsi:type="dcterms:W3CDTF">2017-04-20T02:14:56Z</dcterms:created>
  <dcterms:modified xsi:type="dcterms:W3CDTF">2020-04-24T05:15:13Z</dcterms:modified>
</cp:coreProperties>
</file>